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4"/>
  </p:notesMasterIdLst>
  <p:sldIdLst>
    <p:sldId id="256" r:id="rId2"/>
    <p:sldId id="473" r:id="rId3"/>
    <p:sldId id="474" r:id="rId4"/>
    <p:sldId id="479" r:id="rId5"/>
    <p:sldId id="475" r:id="rId6"/>
    <p:sldId id="476" r:id="rId7"/>
    <p:sldId id="481" r:id="rId8"/>
    <p:sldId id="480" r:id="rId9"/>
    <p:sldId id="459" r:id="rId10"/>
    <p:sldId id="460" r:id="rId11"/>
    <p:sldId id="462" r:id="rId12"/>
    <p:sldId id="463" r:id="rId13"/>
    <p:sldId id="465" r:id="rId14"/>
    <p:sldId id="464" r:id="rId15"/>
    <p:sldId id="461" r:id="rId16"/>
    <p:sldId id="467" r:id="rId17"/>
    <p:sldId id="468" r:id="rId18"/>
    <p:sldId id="469" r:id="rId19"/>
    <p:sldId id="470" r:id="rId20"/>
    <p:sldId id="471" r:id="rId21"/>
    <p:sldId id="466" r:id="rId22"/>
    <p:sldId id="47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2007" autoAdjust="0"/>
  </p:normalViewPr>
  <p:slideViewPr>
    <p:cSldViewPr>
      <p:cViewPr varScale="1">
        <p:scale>
          <a:sx n="117" d="100"/>
          <a:sy n="117" d="100"/>
        </p:scale>
        <p:origin x="-15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2.tmp"/><Relationship Id="rId18" Type="http://schemas.openxmlformats.org/officeDocument/2006/relationships/image" Target="../media/image33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41.png"/><Relationship Id="rId17" Type="http://schemas.openxmlformats.org/officeDocument/2006/relationships/image" Target="../media/image46.tmp"/><Relationship Id="rId2" Type="http://schemas.openxmlformats.org/officeDocument/2006/relationships/tags" Target="../tags/tag31.xml"/><Relationship Id="rId16" Type="http://schemas.openxmlformats.org/officeDocument/2006/relationships/image" Target="../media/image45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40.png"/><Relationship Id="rId5" Type="http://schemas.openxmlformats.org/officeDocument/2006/relationships/tags" Target="../tags/tag34.xml"/><Relationship Id="rId15" Type="http://schemas.openxmlformats.org/officeDocument/2006/relationships/image" Target="../media/image44.png"/><Relationship Id="rId10" Type="http://schemas.openxmlformats.org/officeDocument/2006/relationships/image" Target="../media/image39.tmp"/><Relationship Id="rId4" Type="http://schemas.openxmlformats.org/officeDocument/2006/relationships/tags" Target="../tags/tag33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1.jpe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tags" Target="../tags/tag38.xml"/><Relationship Id="rId16" Type="http://schemas.openxmlformats.org/officeDocument/2006/relationships/image" Target="../media/image5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49.png"/><Relationship Id="rId5" Type="http://schemas.openxmlformats.org/officeDocument/2006/relationships/tags" Target="../tags/tag41.xml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tags" Target="../tags/tag40.xml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tags" Target="../tags/tag49.xml"/><Relationship Id="rId7" Type="http://schemas.openxmlformats.org/officeDocument/2006/relationships/image" Target="../media/image6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61.jpeg"/><Relationship Id="rId11" Type="http://schemas.openxmlformats.org/officeDocument/2006/relationships/image" Target="../media/image6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tags" Target="../tags/tag50.xml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tags" Target="../tags/tag53.xml"/><Relationship Id="rId21" Type="http://schemas.openxmlformats.org/officeDocument/2006/relationships/image" Target="../media/image74.png"/><Relationship Id="rId7" Type="http://schemas.openxmlformats.org/officeDocument/2006/relationships/tags" Target="../tags/tag57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52.xml"/><Relationship Id="rId16" Type="http://schemas.openxmlformats.org/officeDocument/2006/relationships/image" Target="../media/image70.png"/><Relationship Id="rId20" Type="http://schemas.openxmlformats.org/officeDocument/2006/relationships/image" Target="../media/image73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5.xml"/><Relationship Id="rId15" Type="http://schemas.openxmlformats.org/officeDocument/2006/relationships/image" Target="../media/image69.png"/><Relationship Id="rId10" Type="http://schemas.openxmlformats.org/officeDocument/2006/relationships/tags" Target="../tags/tag60.xml"/><Relationship Id="rId19" Type="http://schemas.openxmlformats.org/officeDocument/2006/relationships/image" Target="../media/image60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68.png"/><Relationship Id="rId22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78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tags" Target="../tags/tag62.xml"/><Relationship Id="rId16" Type="http://schemas.openxmlformats.org/officeDocument/2006/relationships/image" Target="../media/image81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76.png"/><Relationship Id="rId5" Type="http://schemas.openxmlformats.org/officeDocument/2006/relationships/tags" Target="../tags/tag65.xml"/><Relationship Id="rId15" Type="http://schemas.openxmlformats.org/officeDocument/2006/relationships/image" Target="../media/image80.png"/><Relationship Id="rId10" Type="http://schemas.openxmlformats.org/officeDocument/2006/relationships/image" Target="../media/image60.png"/><Relationship Id="rId4" Type="http://schemas.openxmlformats.org/officeDocument/2006/relationships/tags" Target="../tags/tag6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tags" Target="../tags/tag71.xml"/><Relationship Id="rId21" Type="http://schemas.openxmlformats.org/officeDocument/2006/relationships/image" Target="../media/image89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tags" Target="../tags/tag70.xml"/><Relationship Id="rId16" Type="http://schemas.openxmlformats.org/officeDocument/2006/relationships/image" Target="../media/image84.tmp"/><Relationship Id="rId20" Type="http://schemas.openxmlformats.org/officeDocument/2006/relationships/image" Target="../media/image88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92.png"/><Relationship Id="rId5" Type="http://schemas.openxmlformats.org/officeDocument/2006/relationships/tags" Target="../tags/tag73.xml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tags" Target="../tags/tag78.xml"/><Relationship Id="rId19" Type="http://schemas.openxmlformats.org/officeDocument/2006/relationships/image" Target="../media/image87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60.png"/><Relationship Id="rId22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98.png"/><Relationship Id="rId26" Type="http://schemas.openxmlformats.org/officeDocument/2006/relationships/image" Target="../media/image87.png"/><Relationship Id="rId3" Type="http://schemas.openxmlformats.org/officeDocument/2006/relationships/tags" Target="../tags/tag83.xml"/><Relationship Id="rId21" Type="http://schemas.openxmlformats.org/officeDocument/2006/relationships/image" Target="../media/image101.pn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image" Target="../media/image97.png"/><Relationship Id="rId25" Type="http://schemas.openxmlformats.org/officeDocument/2006/relationships/image" Target="../media/image85.png"/><Relationship Id="rId2" Type="http://schemas.openxmlformats.org/officeDocument/2006/relationships/tags" Target="../tags/tag82.xml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104.png"/><Relationship Id="rId5" Type="http://schemas.openxmlformats.org/officeDocument/2006/relationships/tags" Target="../tags/tag85.xml"/><Relationship Id="rId15" Type="http://schemas.openxmlformats.org/officeDocument/2006/relationships/image" Target="../media/image95.tmp"/><Relationship Id="rId23" Type="http://schemas.openxmlformats.org/officeDocument/2006/relationships/image" Target="../media/image103.png"/><Relationship Id="rId10" Type="http://schemas.openxmlformats.org/officeDocument/2006/relationships/tags" Target="../tags/tag90.xml"/><Relationship Id="rId19" Type="http://schemas.openxmlformats.org/officeDocument/2006/relationships/image" Target="../media/image99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60.png"/><Relationship Id="rId22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8.tmp"/><Relationship Id="rId3" Type="http://schemas.openxmlformats.org/officeDocument/2006/relationships/tags" Target="../tags/tag95.xml"/><Relationship Id="rId7" Type="http://schemas.openxmlformats.org/officeDocument/2006/relationships/image" Target="../media/image60.png"/><Relationship Id="rId12" Type="http://schemas.openxmlformats.org/officeDocument/2006/relationships/image" Target="../media/image107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6.tmp"/><Relationship Id="rId5" Type="http://schemas.openxmlformats.org/officeDocument/2006/relationships/tags" Target="../tags/tag97.xml"/><Relationship Id="rId10" Type="http://schemas.openxmlformats.org/officeDocument/2006/relationships/image" Target="../media/image105.png"/><Relationship Id="rId4" Type="http://schemas.openxmlformats.org/officeDocument/2006/relationships/tags" Target="../tags/tag96.xml"/><Relationship Id="rId9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7.xml"/><Relationship Id="rId10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image" Target="../media/image8.tm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00.xml"/><Relationship Id="rId7" Type="http://schemas.openxmlformats.org/officeDocument/2006/relationships/image" Target="../media/image108.tmp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09.tmp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1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tags" Target="../tags/tag102.xml"/><Relationship Id="rId16" Type="http://schemas.openxmlformats.org/officeDocument/2006/relationships/image" Target="../media/image116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60.png"/><Relationship Id="rId5" Type="http://schemas.openxmlformats.org/officeDocument/2006/relationships/tags" Target="../tags/tag105.xml"/><Relationship Id="rId15" Type="http://schemas.openxmlformats.org/officeDocument/2006/relationships/image" Target="../media/image1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19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gif"/><Relationship Id="rId3" Type="http://schemas.openxmlformats.org/officeDocument/2006/relationships/tags" Target="../tags/tag112.xml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4.png"/><Relationship Id="rId5" Type="http://schemas.openxmlformats.org/officeDocument/2006/relationships/tags" Target="../tags/tag114.xml"/><Relationship Id="rId10" Type="http://schemas.openxmlformats.org/officeDocument/2006/relationships/image" Target="../media/image123.png"/><Relationship Id="rId4" Type="http://schemas.openxmlformats.org/officeDocument/2006/relationships/tags" Target="../tags/tag113.xml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tags" Target="../tags/tag10.xml"/><Relationship Id="rId21" Type="http://schemas.openxmlformats.org/officeDocument/2006/relationships/image" Target="../media/image19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15.png"/><Relationship Id="rId25" Type="http://schemas.openxmlformats.org/officeDocument/2006/relationships/image" Target="../media/image22.tmp"/><Relationship Id="rId2" Type="http://schemas.openxmlformats.org/officeDocument/2006/relationships/tags" Target="../tags/tag9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6.png"/><Relationship Id="rId5" Type="http://schemas.openxmlformats.org/officeDocument/2006/relationships/tags" Target="../tags/tag12.xm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tags" Target="../tags/tag17.xml"/><Relationship Id="rId19" Type="http://schemas.openxmlformats.org/officeDocument/2006/relationships/image" Target="../media/image17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8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6.xml"/><Relationship Id="rId7" Type="http://schemas.openxmlformats.org/officeDocument/2006/relationships/image" Target="../media/image30.jpe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9.jpe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mp"/><Relationship Id="rId3" Type="http://schemas.openxmlformats.org/officeDocument/2006/relationships/tags" Target="../tags/tag29.xml"/><Relationship Id="rId7" Type="http://schemas.openxmlformats.org/officeDocument/2006/relationships/image" Target="../media/image3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4.tmp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4245401"/>
            <a:ext cx="6049708" cy="299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7531227" cy="25565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053956"/>
            <a:ext cx="3314700" cy="622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202" y="1194767"/>
            <a:ext cx="2143125" cy="226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5226177" cy="255651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514600"/>
            <a:ext cx="7467600" cy="2171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552700"/>
            <a:ext cx="3987165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2" y="3797300"/>
            <a:ext cx="3964305" cy="230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8" y="5230750"/>
            <a:ext cx="6410134" cy="255651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791200"/>
            <a:ext cx="6959600" cy="640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538"/>
            <a:ext cx="2526030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2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50074"/>
            <a:ext cx="4690872" cy="3268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996699"/>
            <a:ext cx="7850505" cy="230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362200"/>
            <a:ext cx="8711565" cy="531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23035"/>
            <a:ext cx="4070985" cy="255270"/>
          </a:xfrm>
          <a:prstGeom prst="rect">
            <a:avLst/>
          </a:prstGeom>
        </p:spPr>
      </p:pic>
      <p:sp>
        <p:nvSpPr>
          <p:cNvPr id="12" name="AutoShape 4" descr="data:image/jpeg;base64,/9j/4AAQSkZJRgABAQAAAQABAAD/2wCEAAkGBxQTEhQUExQWFhUXGR0ZGBgYGBocIBsdGBwcGBkYGh4bHSggGholHRwaITEhJSkrLi4uGB8zODMsNygtLisBCgoKDg0OFA8PFywcHBwsLCwsLCwsLCwsLCwsLCwsLCwsLCwsLCwsLCwsLCwsLCwsLCwsLCwsLCwsLCwsLCwsLP/AABEIAOEA4QMBIgACEQEDEQH/xAAcAAABBQEBAQAAAAAAAAAAAAAGAAECAwUEBwj/xABMEAABAwIDBAYHBAYHCAEFAAABAgMRAAQSITEFBkFREyJhcYHwBxSRobHB0SMy4fEWMzRSYnIVJEJzgpKTJUNTVKKywtIXNURjZJT/xAAWAQEBAQAAAAAAAAAAAAAAAAAAAQL/xAAaEQEBAQEBAQEAAAAAAAAAAAAAARFBIVEx/9oADAMBAAIRAxEAPwDZ2BulaN7TuyG0qUlttTSCmUoS4FBUAyJlBHj20UPbuWqlJWbZjEnQ9GnL/p0rN2Wpf9L3mIADoLfCRrALms6HFi9gohVrxy99RWdcbu2bghdqwodradeOgpnN1LFRldowTlq0jhoNPGtRSZGufw4VJIyAkac9eedBjndSxCgr1O3kaHok8NDWH6T9i2yrFbi20JLSkqCkJAJGIBSJEQCCRPDI8KMnBl9KEvSj/wDTXElZSFKbSVAAnCpxIPuoNZndWz6NCPVWCgJATiQCY4SSJPeTTr3WsyvpF2rBXoCW08MhwitaISBmRp35RI9lM33x41UcbuxrZagpVu0VAFIVgSYBiYkaU6dh2wThFuyExGHo0ARpGnjXWEdafcTz0qfiCPOVBifolYYcPqlvEz+rSPeBQy7uSwnbDK0NNpZ6JThaCRhxoISDHH74J/lFHpTmM6x3j/tJuQiBbOFGfWkuICxh/dgDPSpV11XO71s4FY7ZglUT9mnONOGtTOxbbAGywyUjLD0aI7oiu13Xj5yzpI7z3T28Z1FEcDGwLVISE2zIAVjSA2j72k6a1NzYNqcU27Bxfe+zRnGY4V2NJic/w55VKO7w+NFZid37TElXqzEpyH2aRr4UO2G6dsnatw6hlGEMoITAwhbhUFkJ0zSke086Mkjrfl88qGNjBY2ve9Y9GWWCU/xEEBQHKAc+2g17zdy1cjpLZlQHNtP0p3dg2q04VWzJTER0aNOWld3Hz3TTqTJBn2nXzlRHC/u9aLwlVswrDGGW0ZAZZZU1zsG1dSUrt2SDr1EjTMGY+FafiPn3VWBnrRQVuBsOzKbh9FsgK6d5AUoT1ErIGEGcIyiAKKl7HtiCk27JCjJBbSQT4iKxfR+4S1cJJMou7gdYRqsqynsM0SNjzz8+FBys7CtUFRTbMgqEKAbRmOA00qu32BatqxItmQf3g2kE+6tLxTHnKoLRKpnsieOtBzXOymHQErZaVBxAFCTmNDprVbewLdMkWzEqGZ6NMmeBy1ruX3mO/T3UmdeI4/lRGd+i1r/ytv8A6afpT1o+B9iaehrF2c1/XbtRAkoZAI/dAWc+RnF7q2CNdfCvOLLf5tO0Hw40+hDjbfRJ6FZWspxEqwgTBCsj/DW456QbKJC3HIHXwMuno54LhPVVzBoCsq+ppAD38RQov0h2A6PG6pGOYxNuJgDKVYgIHbXS7vxZpwjpFKK8khDTitdMgmgIlCcvhWHvmJs1yhCxiaJSviA4iY/i5dsVTe76WzasID7nMtsOLCTxBITkeyhzeffu3dtoYQ+6oOIOEMuCMDiV5kpgDKKK9GUPCmnnMa0Kr9IFqlsOOh9qdULZcBB5ThifGpbK37tHkqU2HsKdT0DpGXAYUkTVQTqz50476GhvzaYErHTEEkZW7xgjUGE5Hsrnd9ItimMa3WySEwtlxJz0VBH3e2gLOM86G37FJ2uy7iAUm1WAnir7QAnuE++op37s1GEqeMKwkhh2B2k4cknnQtd71NjawuVNP9A2yWcfRrAClKxFUFMlPCfzqVXqJHLzwpgrvnQeNYNnvdaulQQ4tWGCfs3ANJ1w5xWfeekaxaX0a1rBkD9U5GfGSBI7RRBaBPnnzqQPnnQujfy0UQEdOsK+6U27xCo/dIT1h210N742qpw9NiBgthh3GP5k4ZA7TQbyRn2mh7ZrwO1LxJAxdAwQoa4evl/mn2iqRv7Z4iCXkkahTDqfDNOvIUN2e9iE7TcuFW9ylh1ptnpCyoYVpUoiREwQeHGivTNOdMo8BMaefGh+73zs2z13CFDUFtwERxjDOHt0rmY9IditZQ24txUSAhlxcxwGFJk0QVjv88PGop1786Gb7f2yaXgWt0KACjDLsgHSerlXNc+kmySkqHTq7OgcGumagBnwmitDcp5a2nlLCM7l/CU/2glwpk9uRHgK30c/PhXme6G96bVDjVyy+ygurcZKml/ddWVEKIGUEzRQ7v1ZpwDG4rGYSUMuGZ4zhgjtFASmm9p7/dQ6/vxZIUpCnF4kgGOiclU/2UjDKldlRvt/LFpWF14pVhxAFtYyPHNIz+dEEqlToTnr4U4HPl+FDI34tOhDpLiUFJUCppwTGWEHDBUeA45Uyd+LWUpJfQVCYVbvCJ70fChgrwnz+VKhX9PrL95z/Tc+lKhglxCcoy93ZTYUzwE6jv59lSQeI1+PkVEjt88qoF99dhofdsFrCVpbuBKTxCgYHcCASOw0VKAyE93n2UL783ASrZ6TPWvGxA7Eq5cBr4UTr15edaBy526+YqRyFQUdOzzl76cRyzoB/f8ASlezbvGUgBsmVCQFDNJHHFOhHGK19kNJQwyEjAkITCBwEDI/Os3e9oKsbkGB9mo5/wAOYHt+NbFuolCZESkZagZDKoJGJ1/Pw4Ulnu91R8as4chw7aoTahqmPp7KkruP1qoKGkdvZ21IRllHv9nCoIpcjLTurH3vYQ4hhDiErCrhodcAjI4iPEA+2tdesfl3UOb93RbRarABHrbIUmdQTAg8wqD4RRROAE8YA4DhwgVFBAGR8dKdzyaSNe3xy7aqElcnhPnOpqPf9arkTpr+YmnTGWQ88qgZK5Pb7awNi7PbTtC+cSlKVlLIkCISUnllJOp7K3gc/PuoZ3cddO0dpBUdGksJbiOCCoj/AKqKJ3AOJ17jpzp5EdnnnTK1PDs8+NO38szxGdEJKgrIwew1Pwz5x8OVVSBw1y8OFSkawPbRTFYnPv7fnQx6RLLpGbdWFJKLlg9YA9VSwmO0SRI40TOnPz5FDPpFt8ds1hMEXLEZ6y4EjhwJB/w0pBQtcZe78qnM+dPwqpXmPOVSVHITVQ/RD90UqjlyPsNPQRnjNNiHMZ9tDz+41kvEMLqQsysJedSFDkQFQRPZUndxbPo0NlLsIOJJ6d6UzkYOL3UFe9+2UMPWAUtKcVwAQSJwqbcSDGoGIpzokWrnl7u6vPd9fR3Z+qPPDpy802paVl1TilYASEqxkyMogRXTu9uDau2tu44t95a20uKV07gBJSDIAUIjQd1QHM8Zy8+fGnzoctNxLJtLiEpd6+qundxSe0KpMbhWjbZbHTwTJPrD0kcslAeFUS38fA2deThV9krIqjhplnPEdtbGzHB0LUKCgUJzBBnqjOh+29HWz0jCWVKzk43FnXxzH51Bv0c2QBSEOxqkh5yUZz1et1e2ooqKuGXt8ikVj97Lv99ebb8bissWNw7bLfaUgY1BTzhCwPvJIJzJHvitLdb0dWyWEKfSt9xaElRUpUSoTASCBl8qA5SafPv89tD1xuXaLQElC0AadG66iO3JUe2nY3KtghKMVwQlWLO4ekn+KFREcBHvoN1wwNePPWh7fa/YbTb9MtKf6w0Ug9hgkDiAD4VK63Fslt9EtDhGIqkvulROupVQlvv6O7X+rdGX0lbyWSnEpzqrJxEdISU4QJyMa5UHpxVy7wfxpgeR9lDCfR1ZgBM3OUQTcOiO6FRn3V3bP3Tt20lIVcKBORVcPKjsjEBFBsipEnz+ND93uTaqXjl9CuJRcPCR/miaqf3Fs1kqWHyopwybh6QOMHFx5aGgIwcx9ffQ3u1ftqvNoJQpE9KgwFZqIaSFKg90ZcU1C33AtUKTBuSE5AesPRH7sBQgdlSuPR/YkHo2ehXBwuoUtKkk/wBoGdZoCZSvJy07jNRSeR9mfhXn3o23dQtnp33XX3Q44jN1zCMCyiQAdTEyT/aonRujaoWpaG1oKxCsLriQf4sla9tBtzHGPrUlK7RQw/uDZLkKD5kyf6w8ZPCZXTOejyxVPVdzg5Pu5FPHNUT2mgJ1eNCnpHuEJYYl0tqFwypMZnqrlXgEyfCu5W51r1cnRhyyfeGKf3gFZ+Nc196P7N0KxJcKsJCFKdcX0ZMZpxKIAkA+EUBIlYMEGQRqDkZ41IHzz+tAXo73bZVaYnFrfxLWkjGsIT0alIISkKiDEyedbatxrMqzQ4EDRvpnQgHWQnFAoCSDzV7qVZn9Asf8NX+q7/7UqqNFuc+I4e/jTkZHI+NRMmpHydaDH3qn1G7gwehXB/wq1HfV277IRaW6EaJaQAewIGdVb0rw2N0dYZcOWf8AYOg4mK7NmrSWGin7pbRGfDCI7qDqbHHX51JM5ZHsNRTpzpLBzz9poItAxnExp540+M84HKPaMqkMwR41EnXTz40GJv7bBzZ9wlZwjBiMawlQUR3kCPGttEBCQnIAADwiBWB6QllOzbkgx1NdYEjEqOMDPwrct1ShBmQUjURwGccKCwSZ+PyHup25jMT9OymQeOWXn20gD4ZfTwqBODLl31g70XRQuxASVFdykQDnkhxRI5QBJ5gEVvL9nf8AWhve9auk2clCsKjdphRzyDbhUBOkiR40URucOHPjxqSBA08BPiaivPLTPKTl57KknSiJCeRHLj+NVsg8Ynkfpzp1g55+JPzp0nUc+fOggVHu8PPCrkK7oJjvy7ar4xlll5zp0adnZVAx6Nyr1RYWgIV6xcSmI/3ijw5EkeFEpWc88uUe0UOejm3KLIA6lx1Ws6uKie3IURzEaeP50hSUDA0B5e2ppmBIJMCeHhTHId/5imSD7/M50DqEjQ+PxqAmDx5VNR+OtM3llrnwOVBg7grV6i3ibCFArkaYocIKxHPWt1JJjj4e/wCFYe5LqlWYxDCQ46CO51YrdGsZfT30Cgc0+fGlVmJPIU1BAe+m08K83RuS2raa2lPPqt0tIdS0H3OqokphSicQmCRB50Tt7lWYJJQ4skQVLedUQOACiuQKDQ27eobt31LWlIwKzJHFJHx4U277qDaMdGsLR0aAFSM4SPZWV/8AHGzceM2wUYgytZ8SCqJ7atO4liZwslIKcJCHHEj+aEqjF260BHM55eeVNkBPD4Vg2u5dohOFLZkCAouuFQHIKxSB2A0Kt7isf0p0QW8WAz0rjSnVkKUpRSkAzJHVJM9g40HowIyzGfdmeXbSCxzEez30Ps7i2CVApZIgykB10JSTlKQFgJJ7Krf9HVgpOAtuFOLFHTOxPKCuAONQT3+2slnZ77nVUYASmZkkgCtvZ+0EPtpW0tK0qEylQI00y4iskbkbP6Poxat4e468yZ17a5rX0dWKEFLbakFQgrQ64Fe3Fw7cqKJiRrPjwp0QdPaI768+3B3UQ4xcJulLuQH1toLi1kYWzglGeRmZ7RRO1uhaJQW0tYUkR1FrB/zAzPbRG2T7ffQnv3tRlv1NDioWblspAzIAJk9gzAmrXNwLJSgvC7jAjGLh7EY5nFNT/QGwlSlMl0qAEuuOOER+7iVkc9aKIsYMRB4+edSBnMR4GgbezdO2Y2fcKYxoWhOML6VwkkH7qpV1gRln2V07H9HluhlrGp3GEypaXnG5JzOSVZAcOygLwpOkgx2jKaYAeY14Vg2+5VmhfShtWPCUlQcc6wPFZxdZXadKe03LtEJIQHRKsRIfdnuJCpw9nGg3Z4A+EUk3CSCcSYGpxA6ZxWEdy7MLx4XM8yOmegzrIxxWHvpujat2q3bdpTTgKQOgUpOLEQkpUmYVIPHjFTTGh6ONptu2yg3hCkuuFSRzUsrlPNMEZ0VE+/xoctdx7JsJwtKSQNQ44FHsVChI7K6mN0rZK1LHSyoRBedIA0yGKrNLjYBB0+Xh3VLL6+FDidxLEJKEslMmVKQ44FKzJ6ygqVZ85qZ3ItFYpSsqOhLzsjgAk4sqqCAmMzHeTVZeABMjnr5yrzXYu5yXNo3bL67hxpkNLbS48uFBeL72fWT1Y/wmilzcKzOQQ4kaQh50f4YCvu9lQP6P9qIfs0qSQVJWsOgH7qyoqVH8PWyPIiiDpk5yoQO7LxmsfZ25tiyCG7dKQdesrPvzmude4dh1paUUqJOEuOYQTxCcUD2UUQ9XyRSob/8Aj6w/dX/rO/WlREUXa/6ZU3lg9VCstTDh1PZnHfRQgZ/OvOdn752a9rqUhQCFMhrpieqpSVYgM/ujMiePsoz/AEitAFTcs9WSftE5e+kWtUqjn7fw0qKECIA/DtmsQb42GEq9cYjQ/aJ+tX2u8do4YRdMqMT1XE6e2qjUSM/w1oVU2obcCgSEmyzE6w7l3ET760nt67JAlV0yBMffGo14mg8752x24mH2yybbow4FDDjKscTpwA76D0hHGnURpn7efhlWaneC1gn1lmBx6RP1qtnemzWlRTdMkDMnpE5duulRWthEfP5dtJseeVZaN4bQkgXLJMBUdInQ6HXT8KrXvXZJUtKrpkFAxKGMSBrpOeugojk3DeK2XypGE+tXA7P1hzA4Dh2kE8aIkp8fDX3V55uLvvalNyXnW2Su4WtIWqMSFgYSAdORHMUUP732KFYVXbIV2LHhnNFbmQPbplTz8Oc1ifpbYj/7tnISftBl76i9vjYpICrxjOCOuDM6aTQdO8beKzuRAJLS8j2JPCunZalm3ZLghfRoxdhwiR7aH98t42E2T5Q+jGtBS3hUFEqUIEQfyrp3c3nYdtmlKfbxhIC8SgkhYEKBB7eIpvpnghQPMadulMmBoKyEbz2ZxD1pqUmCMYGfLM51Fe91inW7YE//AJE/WiNtWnE++h3fptJsV4gsgKbMIVhM9ImO6um33rsljEm6ZIBicY18aHPSHvPZi0KC4HCVoOFtYJhC0rMkHIQIqLB0eGXz9tSJ7/b8qx/0ntMCVm4aSlSQRK0jXPPPUU9pvPZuCUXTJGn6wDTvrSNVKRnl5+VJIz5+GtYw3rsukLfrTWMZxjHxmPyqLm+FiggKu2BIkS4NNJoKdk3KztK+QtSClLbBSAOtBCxmeImfbw4kKU+Phr7q853d30tHNqXbgcSltbbaELUcIV0JUVHPScWU64aNWtv2qhKbhojmHE/WorSyBPb4flSXpz99ZNrvNZrBKLpkgZEhxOXvq1W3raJ9YZiMj0ifE60R39GPM0qwP01sP+ct/wDUFKqOt7dW0U2pHqrASUkZNJkTx+7IIOdDfop3bbZtStbaFPlxxtayAf1ayjCCRp1ffR4FGJ8c9B57KH9w2imxQomVOKW8uNMbjilKSP4QdDUVsHZ7fWlts4hhPVTmOWY07Kh/RbBb6PoGi3+5gTh9kRV7Y7x4+6pJRBJmPMnKiOe22WwzPRMtI4EpQkeGmmdY+9GwrY2VwBasqhtakJCAnrQSCkgSDPGiIjtHZFZe8CR6pcgrUgdEuVJjEnqmSnjRXLutsdluxYa6NCk9GknEkHESJJUI1mtdFgyEhIabCQISkITAHYAIGtZe6IV6jaY1YldCiTPHCM62/EfOaDPutiWzgwuW7KhyU2g/EVYNkM4SjoWsMYYwJjDyiNOyupKYnPXjypm9eI86UQHej/ZLTD20mkITKbiNJhtSEqSjMZASoRRJ/QNv1ot2OuQVQ2nrRnJ6udZO5SQHtoxGL1s4inkW0EeyYgcZohUO/lPdRa50bLt0ggMNAKMqHRpzI4kRV7Vi0kyGmwYiQhOQ9lWRkcz9NPyp20wIkfHj20FdxatqHWbQRrmlJz04j4VznYtsUdGbdkt5nAW0wOZiK7SOZHh+VQbETHnPhOdAHejzZLSUXeJhkKFy4kEAKhKSCkCdAJ0FFTuzmCc2WicQM9GnUaHMVlbotJT61gORunSSYjEQJwk+ZBrbbTUhSasmk4ilttJWZVCE9Y6SoAQSagmxaAMNNgZk9RPsyFXnvAHvHhUXUTGenz0yqjmXsxhQCSy0QDiAwJIB4mI17adOzGhh+yalBJT1R1TGoyyrpWO/u+nnhUEjPLjlM0QMb67EZcNotbLZKbhCSYAlC5BQYHWE4cq3BsK1AAFswEiCAGk88jpWRv8AP4U2gIOFV41KuUEqBPeoAeNEbo59ukc/bRXO5sthwgqYaUQcsTacozyMSKvFo2DIbRJ4hCZ7iY+dTSO3z7KkO8dsfUUHDc7Jt15LYZVOsoSflrUU7DtxhwsNAJVKfs0iDESOrXYy3HE94Ok++KZQ8eVEU/0Qz/wLf/IP/WlVmEfu/wDVSq4LQMueXf2UObgFs2SS0V4Okdw4+H2qsh/COHZVS9+GCy462i4XgH3egdHdmURn+dZG6e85Ytm2n7O6bXiVGBlakqClFWIQMonQ55VFH085j6eNNrr576FnN/rRKFuHp8KPvE270TyJKMIM8zS2dv8A2byUlvpjiJEBh06anqpOXbNEFU5Zee2s3eO2U5aXLaMippxKZ5lJisb9PmIKugvAkGMXqy4PLhx7aytv78oetH27Nq6ceWhSYDKwW5BGNRiMp4SaKMti4TbMYYKejRhw6fdBy7K7ifPnOgnYG+KEs27TlrdNO4Anoww4R1QAIMRB92cxXeN/bPDiPTYpIKOhcK0kGIICYHwoCZJjn5/KnT2+80Kv79NIKcVvdgqEp/q6ji45AfOue79JNk1AX06VqMYCy4lQ7woDsGXOiY1t3Q2Li/CMP69Kl4RoS0iZ7ZB07a3CNfkfxrzLc7ehCH7ta7a7QLh7GF9EtQSgJAGIATM4tAdRRKN+bcgq6O6wp/tG2dwnuhMjxii4KMffJ1+FMB588aGGN+GVIxhm7wzAPqzhn2Cp3m+zDS8Cm7kmJAFu5PPiB7qaYJlH8vypkiJA0HOhlvfq1KCvDcZGCnoHCZOmiSPfVR9IFl1sC1uLAybS0srJ/dCY15zTTHbukkzeGCAbpzCkjKAEglI5FQJ7ya3U889fMV53uhvWtovtXVvcNpK1vN/YuqIS4oqKVEJJME5ezhW83vsyRIYvDGZHqzkgfvZjPwk0hRR46+e+oxHOsb9KLcE5PwE4iroHoA7Tg1ri/ThhQxNtXTqZyKLdyMtcyAKAnKu+dDSA0+v40It+kWzUcLYfcP8AaCGHFYexWWRrTtd5mlxhbuQVZgervcOP3KGObfy3K2rZIUEzdM5nQ9Ykj2Ax2xRIvt0J4V5nv7t4vllDVrdqLD6HVL6JYEIMkRGcjLsoke34YT0eJq6ClAEJ9XdmD/hg+FAUDlp550lAHz9DEUNr32YAUeiu4R97+rOgR+9mkSBTOb9WqQSQ+lAE9IphwI7pj5eNASpVGun1pT35eedCTPpEs1CU9OocCLd0g84hMV0ub52+NKMFwcQmRbPQBE59TWNcqII48509Dn6eWf7z/wDoPf8ApSpsXKJFLjLieVMojjw5flSnmIpKGfb8vrVRjb7ISdn3mLToVz4JmcuOnsro3ZKBZ23RpwN9EgpTlkFJB9tVb2ibC6GAr+xX1Z+9KSInn212bKSAwyAnAOjRCTw6oy7aDrS4T5+tTxfn9arbka5fOn7gPZ5igZTkGOPLzrSy4/j8KYHmI+g4VJwc/DITQMgiNT55UM77W6lO7OKCjEm7TAUJJ6isUdyZV4DlRMBmNaHN7r3o39nQMRVcnq8YLS0lUxomZigJVEDiaik5ZefdTr4a8qSPz091QJDk9451Mq8zrVc8h51FSB0yg0DIczA4+edCG7zbY2ttEBASvCyrF2KTnHerPtotGvnPhQ3sR4nad+MH3UMAL5wlRw/9RNFEpUJ8+YpFzMCddKYDv8/KpKPZny+nh8aqJ4vPyqtC+Hn304PZ588aYa0An6PQlJ2gEpCf625mOOSTnPLTwotDk6acKGtxUYW7nKP62/z4q/GiREjX86i1Zi886rDkmJ01p/AezX6Um9e3560QxUNT7vy1qjaduHGXU5HEhSYVmM08RxFXR39sVwbxXCm7O4WgwpLS1JJzzCTqONBVurapZsrZtIEJbTpzIBJ51roVWNukB6ja4QQOhRAJk/dE58fxrYHDKqHxDyaVQxHkP8ppUHE9ti3SCVPtAABRJcTodDrpUztFmUjpW5UOr1kmeMjOqHN3rNRE2rBwklP2ScideEe2hvf3cu0VZXC2rdpDyR0gWhIBOAyRyAIBGnGpqujf7eG0TY3CHH0EuNqSlKVgqUSIEAdpGZrv3Y26w7ZsqD6Fw2kLUSEmUpAVIOmc61Zb7oWXRJR6owUwNUJOfEzEnPjU/wBE7KUqNqxiSISS2nIDThnRHYxtRhYSUPNHEOrC05g8RBzpM7VYWVBL7SilWBQC05K4pOeRp2tj24EC3aAmYDaNZ7qoe3ZsyVk2tuSsQo9GjOPCgsuNr26CQt5pJAkhTiQe8idKknaTJEh1sjX76T865juvZFoteqs9GQRhwAeMxM9s0J+jTdSyVaBw2ranMbqFlzrxgcUkATloBmBVBgNvW0rHrDMogqHSIGHFoSJyoN313ts+n2cpFw0vo7jEstqC8KChSCVFOmZHv5UV/onZBHRm0YwYsQT0addJ01q07s2ZUFG1YkJCQS2nJI0jLwoIu7zWYSVG6YCeZcRGegzPurpb2mwqIdbOISIWnMc9dK407pWAViFnbhXPo0+2hH9CbI7ZADCS2LfpVt/2AtSsKDHaEqy0yBioDj+mLfEE9O1iOQHSJmRrlNWXG0mW4xvNpnmtInuzrmvd27NyOktWFRpLacvcPfVqN3bQBIFswAgQj7NOQ1yFFO7tZhKkhTzQJBIBWkSBqdc++g7Y+9Oz07RvFC4QnpENHpFrwoUUApUlJOU/dP5UVXG7FmtWNVqyTMz0aRnyyFQa3VskqKk2rAWePRpPyoeLLbeC1cPUuWVT+64g/A1M7athmX2oxYf1idRqnXXsqQ2Fb5q9XZxEQSUJmORyoJb3Ss/6aUj1dISm3DgRH2ZWpeEkp0yA00zmKA3G2LfCpYfaKU/ePSJgRzM5VIbTZnJ1owJMLToeOtcj26lmoEG0t89fs093Km/ReyCQn1VgpAgDo06Hwn551UDG529Nkhd2DcIRjuXFo6RQSCFQJSSc5MnLnRcrbVslOJT7KQOJcSMzpnNVWu6lk3OG1ZTiEH7NJkcdRx0q4bAtE6WzGYw5Npkp5c4qLVrm02UxiebGKAJWkYu7POqbrbFu3k4+0g8lOJB951rE3o3RsDbPrVatSltSgUDARhBIgiI0FVbl7s2SrC3WLZpRcbbU4paQSpUZkk9s6QKDcVvFaBUessTGKOkTpz1yFce2N4rNVtcD1hlSQ2oEJcSSZSQAAOJJgV2Obr2hWF+qsY9J6NOnaIqTe7tmlKkJtmcKpKhgTnPhQZ+728dq5aNrDzYShKUrlQThUEgFJBiM60E7ftTIFyxlrDqDE+OVVObpWKsJNoz1cwQgZd+XHlVyt2bMrLhtWMZgn7NP9nThQN+kFr/zTP8Aqo+tKu31Br/gM/6aKVBNwefP41ib+OFOzbsgwegUJGuYgaczlW4uMznl5zrF36WRs+7hGMlpUJidcgY1Ma+FBpbLChbshX3g2kHtOEAkGuhHefI8+2q7QHo0YgArCmQOGVWhUazzqoSEwTn+HPKpR2jw+NQjn54Z04NQRA1z89lDXo1V/s9IEYQ46EkarAdWMSuSzqe2iaInlx8aGPRraJbsEhJJBcdUCrIwXFAe4D31QTtjtP1p20wIkePuHZSxd/Z40w5mgTg8/PzyoVeSBtpBDigV2isaI6pCF9Ug8SCpU+FFSvhyoauWkDbDKitRX6q4AnKEgLT1uzFJH+GiwSkdY+fwNTjujt+NQIzz1HsqRPnlURF1Mxn+PLKnX3nu+kcKYiPPLlTlXfOh8KoTWvHn+VYyF/7SUMRk2qeoQIMOKEg6EgajhIraA5+eFDouSdrFtSJi1lCgNJchwHlMIjuNQEDmvHv78/bT8Mye7l7aR7Pj40sXfJ18KoTYgRI88KcjLOOWXwqIHE+e7tpz57KDg20wF2r6CrCFNrE5SBhMmobpW3R2Ns2DowgT2kAn38qlt4H1W4CY/VLAxaHqnI1RuYwtFhapcMqDSJM6ynLPjAyqK1CZzz/KrE9/h9ZpvOR/Gnx98nKqiLSYJM66Z8tame8RzqEd/hUh5+nbUFkfw+6lVf8AiHv+lPQCv6cMn/cXmXO1d+lZW8u+hXZuC1trl1SwWjLLicBUIMkpme7s0o+U7HHLsqwHz8/PKihOx3uSWUqNteJV90t9A4VSBzw4T3zXPc+kWzaV0a+lS7hB6MsuBRJ0SAR97uy7aMFO86G9ptpO1rNSlDEGHwgETnLeeIcgTl30EEb6s9T7C8BUSMJtXQcv8Me+k7vwwM0tXa4+9htner2KxJGtFJIHE+0eZqCVAaefdFEClxvukMl1NreEx1UFhYJM9xHtrE3O3rNvakXVrdNfauKSUtOKCukUXMIhPUImIPL2ejKdjU5VYD50ntNFD2xd5m7hsrQ1cJSCR1mHM41IgEe+uNrfphSVqDF4UpOvqzmfdl8aLHFeeVMh2Trn550AEn0r2KpSlNwVTGENZk8gJ1rPst41vbURcos7gMBs263FNqmScaTAByBy469lEuzGGjta7UlpKVIYZCl5AyorUT3lOHPsonUQBEnlw8xQDr29rSFAKauusrCD6u6QTyHVqtW+TYCptr2U6p9XWTHORllymaJgoRkcqQckwTny86UA0d9bfoi9guChP/67uukfd1n86ZG+bXR4yxdJESAq3clUcBAPvopxfnUFOkfPX39lAJI3+tsGNSLlCJjEphwJk8AYgGcszWJbb0Id2j62zbXTjPRdBjQhUFWLEciBkNOc0UekJ+NmXeeRaVEwdSAMuc8a2rBAS03EJ6gyTAGgOQjKocDr++9ulWAouSoZn+ru5cMxhknumuy73nbbQFqauCmMWVu7lyByyNbaVDgadC5OuY5/GqBu33xaUjEGLsjOALdZmNcwI99UDftkJxqYu0IBhS1MKCU/xE6R3TRcpWVVLViCgc5BBB4zlx1FPQB7W9IjK7d71Nt59yCkAMrKQTlKsoAgzGtT3O3qWm1YaetLxDiUBJUGFlJCRAOkwR2Vr+jtKUbPaCYjEvSM/tFAHLOcqJkLoBVzfVnM9BeFIyxerOwY1jqyPECoWW/1q5lhuEfzW7nxSDRWpecTn5zpYhOufZRAU96TbNDmAh8KkCOhUDJyEJMKM8MprRXvtahQSpNwkkTCrZ4HnGaJJ7qfeFpCr7ZwUkE43FJUf3ktEgH496aI1xoSfcaKFP04Z/4V9/8AzO/+tPRXi7PjSohlaZ6cuzz8KQM6j4+YqClDnw4mpJWCJBBHf5yoEs6UP7Qt8W07RWOMDL5KIyIJbTMnjn7q3lLHMe0cKGrza7I2rbtl1AUbd1IGIfeUpogHtISSO40UULOmvfUQPEjSpY84466j3VUHk8VJHcfrRFzvbnzHwFMFTwGfP5caq6VOXWGeYz1HPtHdVgVIyOVA85GPPtqKeM+w9vxpYgcpHtHw1qCXk4tRnoJHDWKDA2Q0E7UviRBU1blJ/h649uJKvdRGvM8vPvoR2NtNKtr3qMaSAyzqYMpmUp5pGKTyKqKy8OYnlI+Rk0WrEdnGZ7KYkaxPxz7u2oKcA1UBOmf1404UOfvoieXIZec4pnDyp57fD51EqGeefHMSKKwPSAqNm3ecQ0QSMzBIB9xjxrY2afsGoJIwIIURBPVHsoe9It62NnXCCoYlowAAySVEDhn7qINnPpUy0UqCklKYUCIOXxoOlAzy108OYpYs9POomo4u2O4/WkHAOI9v14URYD2AGKrHGePnxp8Y0xD2ioKeSAVEgCJknLL5UUP+j+zDVigBWLEpxf8AmcVlRLPYPfQr6PNptu2fVWgqDruMJVkklxSurxwwQQeRooCuRGemfwoJJOfI+fdnUT7PrTKUNZjxpBQ4GfHyKqBXeh3/AGnspOJQ6zxiMv1RTrwOenbRYs5zn5+dC229qsf0jYtrdQDDqgMQ+8QEpnlMqjnRM7cJGqkg8ZIGXPWoJYRzV7PxpVGRzHt/CmoPnfff9rR/c/Wu3c3Qf3J+dPSorBZ0c/nNY9j+0o/vk/8AdSpVQfN/th/k+tBd7+p/xH/upUqix3bW+7Yf3X/kaMNh/cZ/vqVKhWLa/tqf7xfzrk2H+2Md6/jT0qiqF/t7n8ztU7E/bU9x+JpUqQoi33+4z/e/Ks5X9v8AkFNSqdONfZX7R/hTVS/2+77k/A0qVVA2f1zfjW8z+zM/3x/7jSpVnta419ofdV/LQltz7i/5RSpVplNv9cz/ACn4Gu+4/ZEf3fzpUqn1Qls//e/yH40ZbB+/Z9//AI09KtMp7b/YH/7xP/fWluz+of7j8KVKorzBj76e9Pxre3s/aF/3VKlRZ+telSpVE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://www.bricksntiles.com/textures/masonry-wall-bump-map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7" y="3581400"/>
            <a:ext cx="2167034" cy="216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6173254"/>
            <a:ext cx="1240155" cy="222885"/>
          </a:xfrm>
          <a:prstGeom prst="rect">
            <a:avLst/>
          </a:prstGeom>
        </p:spPr>
      </p:pic>
      <p:pic>
        <p:nvPicPr>
          <p:cNvPr id="1032" name="Picture 8" descr="http://users.csc.calpoly.edu/~zwood/teaching/csc572/final12/jjuszak/bumpMap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7" y="3581400"/>
            <a:ext cx="2957114" cy="221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0" y="6173254"/>
            <a:ext cx="1390650" cy="2266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477000"/>
            <a:ext cx="2516886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0074"/>
            <a:ext cx="3083814" cy="326898"/>
          </a:xfrm>
          <a:prstGeom prst="rect">
            <a:avLst/>
          </a:prstGeom>
        </p:spPr>
      </p:pic>
      <p:pic>
        <p:nvPicPr>
          <p:cNvPr id="2050" name="Picture 2" descr="http://upload.wikimedia.org/wikipedia/commons/thumb/a/a4/Displacement.jpg/220px-Displacemen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14" y="1600200"/>
            <a:ext cx="2674013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57220"/>
            <a:ext cx="4911090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5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5" y="999786"/>
            <a:ext cx="8621329" cy="4858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92" y="41402"/>
            <a:ext cx="22357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ogldev.atspace.co.uk/www/tutorial26/tangent_spac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8028"/>
            <a:ext cx="3429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4670642"/>
            <a:ext cx="3076575" cy="487680"/>
          </a:xfrm>
          <a:prstGeom prst="rect">
            <a:avLst/>
          </a:prstGeom>
        </p:spPr>
      </p:pic>
      <p:pic>
        <p:nvPicPr>
          <p:cNvPr id="5124" name="Picture 4" descr="http://ogldev.atspace.co.uk/www/tutorial26/tangent_space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33400"/>
            <a:ext cx="3922183" cy="392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59" y="4670643"/>
            <a:ext cx="4200525" cy="847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92" y="41402"/>
            <a:ext cx="2235708" cy="326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19800"/>
            <a:ext cx="8264652" cy="5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pengl-tutorial.org/wp-content/uploads/2011/05/NTBFromUV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7186"/>
            <a:ext cx="5249331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70" y="3151507"/>
            <a:ext cx="773430" cy="1790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0" y="673417"/>
            <a:ext cx="364617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223383"/>
            <a:ext cx="803910" cy="211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58" y="1544865"/>
            <a:ext cx="992505" cy="228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5594985"/>
            <a:ext cx="6918960" cy="2324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0" y="6244590"/>
            <a:ext cx="6751320" cy="2324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92" y="41402"/>
            <a:ext cx="2235708" cy="326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20" y="1495335"/>
            <a:ext cx="182880" cy="240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112863"/>
            <a:ext cx="213360" cy="240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42" y="4111533"/>
            <a:ext cx="173355" cy="2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96" y="54102"/>
            <a:ext cx="2235708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7906321" cy="590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7522845" cy="25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2973452"/>
            <a:ext cx="7738681" cy="255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3583051"/>
            <a:ext cx="7019925" cy="2556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192651"/>
            <a:ext cx="7061835" cy="2556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2" y="5107051"/>
            <a:ext cx="8243697" cy="586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8" y="6021451"/>
            <a:ext cx="7805737" cy="2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3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96" y="54102"/>
            <a:ext cx="2235708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609600"/>
            <a:ext cx="7124700" cy="25565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12" y="1066800"/>
            <a:ext cx="4700788" cy="30670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462962" y="1320800"/>
            <a:ext cx="0" cy="19812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12" y="3467100"/>
            <a:ext cx="201168" cy="2682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62" y="1832864"/>
            <a:ext cx="234696" cy="268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70" y="1186688"/>
            <a:ext cx="207454" cy="2682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7" y="1378304"/>
            <a:ext cx="3461766" cy="5364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0674"/>
            <a:ext cx="3120199" cy="3268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7" y="3238396"/>
            <a:ext cx="3308794" cy="5343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4316730"/>
            <a:ext cx="3350704" cy="534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7" y="5791200"/>
            <a:ext cx="5884545" cy="295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16730"/>
            <a:ext cx="4505325" cy="10934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3" y="6324600"/>
            <a:ext cx="8398764" cy="2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96" y="54102"/>
            <a:ext cx="2235708" cy="32689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85" y="515286"/>
            <a:ext cx="5559219" cy="344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5" y="552641"/>
            <a:ext cx="2198179" cy="310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5" y="1113538"/>
            <a:ext cx="1611439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5" y="1932496"/>
            <a:ext cx="1844040" cy="2430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95" y="3169538"/>
            <a:ext cx="1850326" cy="2472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95" y="2562035"/>
            <a:ext cx="1760220" cy="2430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5" y="3744914"/>
            <a:ext cx="1766506" cy="2472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5" y="4800600"/>
            <a:ext cx="2518791" cy="3101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4" y="5486400"/>
            <a:ext cx="2518791" cy="3101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01" y="5241291"/>
            <a:ext cx="3308985" cy="226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17" y="3184667"/>
            <a:ext cx="201168" cy="2682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69" y="1954329"/>
            <a:ext cx="207454" cy="2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96" y="54102"/>
            <a:ext cx="2235708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762000"/>
            <a:ext cx="2518791" cy="310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47800"/>
            <a:ext cx="2518791" cy="3101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307591"/>
            <a:ext cx="3887152" cy="2556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971800"/>
            <a:ext cx="7467600" cy="11392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2" y="4876801"/>
            <a:ext cx="2321814" cy="194881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81" y="5334000"/>
            <a:ext cx="7391021" cy="1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2009"/>
            <a:ext cx="2379726" cy="317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94" y="762000"/>
            <a:ext cx="5282565" cy="22860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28800"/>
            <a:ext cx="1957001" cy="19623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86400" y="1828800"/>
            <a:ext cx="1957001" cy="1962392"/>
          </a:xfrm>
          <a:prstGeom prst="rect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191000" y="2514600"/>
            <a:ext cx="533400" cy="295396"/>
          </a:xfrm>
          <a:prstGeom prst="rightArrow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4762500"/>
            <a:ext cx="988695" cy="186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5" y="5257800"/>
            <a:ext cx="2779395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5" y="5715000"/>
            <a:ext cx="393954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96" y="54102"/>
            <a:ext cx="2235708" cy="32689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1" y="2895600"/>
            <a:ext cx="7012941" cy="94634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1" y="762000"/>
            <a:ext cx="6629400" cy="1028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5114" y="2219579"/>
            <a:ext cx="533400" cy="197358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" y="5181599"/>
            <a:ext cx="9095325" cy="1012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61079" y="4511421"/>
            <a:ext cx="533400" cy="1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92" y="41402"/>
            <a:ext cx="2235708" cy="326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909163"/>
            <a:ext cx="8237410" cy="253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" y="1600200"/>
            <a:ext cx="8055102" cy="5909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2" y="2875914"/>
            <a:ext cx="8143113" cy="6014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" y="4018914"/>
            <a:ext cx="5574030" cy="2577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15" y="3993514"/>
            <a:ext cx="2661285" cy="2807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2" y="4729288"/>
            <a:ext cx="5458777" cy="255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5270728"/>
            <a:ext cx="4947475" cy="33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9" y="6005322"/>
            <a:ext cx="4876228" cy="4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400"/>
            <a:ext cx="2640330" cy="326898"/>
          </a:xfrm>
          <a:prstGeom prst="rect">
            <a:avLst/>
          </a:prstGeom>
        </p:spPr>
      </p:pic>
      <p:pic>
        <p:nvPicPr>
          <p:cNvPr id="2050" name="Picture 2" descr="http://www.reindelsoftware.com/Documents/Mapping/images/brass_teapot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65" y="698586"/>
            <a:ext cx="4468177" cy="381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1" y="791972"/>
            <a:ext cx="3323463" cy="5364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1" y="2007106"/>
            <a:ext cx="3616833" cy="12698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0" y="3919600"/>
            <a:ext cx="4042219" cy="5909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0" y="5334000"/>
            <a:ext cx="8002714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685800"/>
            <a:ext cx="2209800" cy="3352800"/>
          </a:xfrm>
          <a:prstGeom prst="roundRect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66388"/>
            <a:ext cx="838200" cy="84050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833732"/>
            <a:ext cx="1143000" cy="895927"/>
          </a:xfrm>
          <a:prstGeom prst="roundRect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38" y="2154664"/>
            <a:ext cx="1423035" cy="1809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24200" y="1980778"/>
            <a:ext cx="1752600" cy="533400"/>
          </a:xfrm>
          <a:prstGeom prst="rect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4200" y="2883217"/>
            <a:ext cx="1752600" cy="533400"/>
          </a:xfrm>
          <a:prstGeom prst="rect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20" y="3059429"/>
            <a:ext cx="882015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848415"/>
            <a:ext cx="1417320" cy="23241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124200" y="1059197"/>
            <a:ext cx="1752600" cy="533400"/>
          </a:xfrm>
          <a:prstGeom prst="rect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226309"/>
            <a:ext cx="1676400" cy="23241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737360" y="1249697"/>
            <a:ext cx="1303020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935454" y="1592597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30279" y="2502217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9878"/>
            <a:ext cx="1966532" cy="4714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177967"/>
            <a:ext cx="3002090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523919"/>
            <a:ext cx="2630043" cy="2057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014584"/>
            <a:ext cx="3134106" cy="4354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945891"/>
            <a:ext cx="3639884" cy="4354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2009"/>
            <a:ext cx="2379726" cy="317754"/>
          </a:xfrm>
          <a:prstGeom prst="rect">
            <a:avLst/>
          </a:prstGeom>
        </p:spPr>
      </p:pic>
      <p:pic>
        <p:nvPicPr>
          <p:cNvPr id="35" name="Picture 34" descr="Screen Clippi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76" y="4900220"/>
            <a:ext cx="4821879" cy="15253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9" y="4838701"/>
            <a:ext cx="3619500" cy="533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7" y="5638800"/>
            <a:ext cx="342328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2009"/>
            <a:ext cx="2379726" cy="317754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243694"/>
            <a:ext cx="7162800" cy="38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4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2009"/>
            <a:ext cx="2379726" cy="31775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1" y="1066800"/>
            <a:ext cx="8598446" cy="47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2009"/>
            <a:ext cx="2379726" cy="317754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7935029" cy="43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2009"/>
            <a:ext cx="2379726" cy="31775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5638800" cy="53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2009"/>
            <a:ext cx="2379726" cy="317754"/>
          </a:xfrm>
          <a:prstGeom prst="rect">
            <a:avLst/>
          </a:prstGeom>
        </p:spPr>
      </p:pic>
      <p:pic>
        <p:nvPicPr>
          <p:cNvPr id="1026" name="Picture 2" descr="C:\Users\sr194\Dropbox\WORK\TEACHING\CG 2016\CODE\Load Model\Textures\cub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447800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191000" y="2514600"/>
            <a:ext cx="533400" cy="295396"/>
          </a:xfrm>
          <a:prstGeom prst="rightArrow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cu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39" y="1371600"/>
            <a:ext cx="2590799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953000"/>
            <a:ext cx="6492240" cy="224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638800"/>
            <a:ext cx="8206740" cy="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538"/>
            <a:ext cx="2526030" cy="32689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0" y="1219200"/>
            <a:ext cx="7871489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1" y="685800"/>
            <a:ext cx="1108519" cy="24936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2" y="3962400"/>
            <a:ext cx="7846088" cy="2442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56" y="810482"/>
            <a:ext cx="27527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S-AD 216: Foundations of Computer Graphics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Image object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\implies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We now need two more vertex attributes:&#10; {\bf tangent} and {\bf bitangent}.&#10;&#10;\end{document}"/>
  <p:tag name="IGUANATEXSIZE" val="2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Just like normals, these are interpolated for each fragment so that\\&#10;we get the normal, tangent and bitangent at each fragment.&#10;\end{document}"/>
  <p:tag name="IGUANATEXSIZE" val="2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Now, we use the texture coordinates to read the color $(r,g,b)$&#10;from\\ the normal map texture.&#10;\end{document}"/>
  <p:tag name="IGUANATEXSIZE" val="2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Convert color to normal in the tangent frame:&#10;\end{document}"/>
  <p:tag name="IGUANATEXSIZE" val="2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(2r-1, 2g-1, 2b-1)$&#10;\end{document}"/>
  <p:tag name="IGUANATEXSIZE" val="2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is is converted to world frame for lighting:&#10;\end{document}"/>
  <p:tag name="IGUANATEXSIZE" val="2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\vec{N}' = (2r-1) \hat{T} + (2g-1) \hat{B} + (2b-1)\hat{N}$&#10;\end{document}"/>
  <p:tag name="IGUANATEXSIZE" val="2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where $\hat{T} = \frac{\vec{T}}{\|\vec{T}\|}$,&#10;$\hat{B} = \frac{\vec{B}}{\|\vec{B}\|}$ and&#10;$\hat{N} = \frac{\vec{N}}{\|\vec{N}\|}$.&#10;&#10;\end{document}"/>
  <p:tag name="IGUANATEXSIZE" val="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exture Object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flection Mapping}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irst we set up a cube map\\ for the environment.&#10;&#10;\end{document}"/>
  <p:tag name="IGUANATEXSIZE" val="2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or each point on the surface,\\ we know the normal and &#10;the\\ direction of the ray towards\\ the eye/camera.&#10;&#10;\end{document}"/>
  <p:tag name="IGUANATEXSIZE" val="2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From this we can figure out\\ the direction of the incoming ray.&#10;&#10;\end{document}"/>
  <p:tag name="IGUANATEXSIZE" val="2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query the cube map using this direction and that gives us &#10;the\\ color at the point.&#10;&#10;\end{document}"/>
  <p:tag name="IGUANATEXSIZE" val="2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create an image\\ object in Javascript.}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create a WebGL texture object}&#10;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associate the image with it}&#10;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associate the texture object with\\ a texture unit}&#10;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create a sampler in the shader\\ and associate&#10;it with the texture unit}&#10;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re are multiple texture units,\\usually at least $8$.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e can create multiple texture\\&#10;objects and assign them to\\ different&#10;texture units.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hat are the texture coordinates of the corners?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How would you describe the object in Wavefront Obj format?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ultiple Textures}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Example:&#10;&#10;\end{document}"/>
  <p:tag name="IGUANATEXSIZE" val="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create two texture objects&#10;}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exture Mapping}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n the fragment shader, we need two samplers to access them.&#10;&#10;\end{document}"/>
  <p:tag name="IGUANATEXSIZE" val="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create two samplers &#10;}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Connect the texture objects with samplers.&#10;&#10;\end{document}"/>
  <p:tag name="IGUANATEXSIZE" val="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subsequent calls affect texture unit 0&#10;}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subsequent calls affect texture unit 1&#10;}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Now the fragment shader can do something like this:&#10;&#10;\end{document}"/>
  <p:tag name="IGUANATEXSIZE" val="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ultiple Textures}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Bump Mapping vs Normal Mapping}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Normal Mapping:} The color in the texture encodes a normal vector.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{\bf Bump Mapping:} Each texture element stores an intensity giving the height at that point.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em Minimal example: pasting a picture on a square}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(also known as Dot3 bump mapping)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Bump Map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Normal Map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em&#10;(also called a height field)&#10;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Displacement Mapping}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ctual geometric position of the points in\\ the mesh is altered&#10;according to the texture.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oordinate system in which \\&#10;normals are defined.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Placing the normal map on a triangle\\ whose texture coordinates &#10;are $(0.5, 0)$,\\ $(1,0.5)$ and $(0,1)$.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need: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 normal we get from the texture needs to be modified according\\&#10;to the orientation of surface.&#10;&#10;\end{document}"/>
  <p:tag name="IGUANATEXSIZE" val="2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normal&#10;}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Set up a local coordinate system: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tangent&#10;}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bitangent&#10;}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 normal we get from the texture is described in this frame.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We convert it to the coordinate system where we do lighting.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hat{B}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hat{N}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positions of the vertices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hat{T}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The tangent frame can be easily computed for surfaces described\\&#10;by an equation using partial derivatives.&#10;&#10;\end{document}"/>
  <p:tag name="IGUANATEXSIZE" val="2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How do we compute the tangent frame for triangular meshes?&#10;&#10;\end{document}"/>
  <p:tag name="IGUANATEXSIZE" val="2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- For each triangle, compute the tangent, bitangent and normal&#10;&#10;\end{document}"/>
  <p:tag name="IGUANATEXSIZE" val="2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- For each vertex, average the values at adjacent triangles&#10;&#10;\end{document}"/>
  <p:tag name="IGUANATEXSIZE" val="2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- For fragments, we get the vectors by linear interpolation&#10;&#10;\end{document}"/>
  <p:tag name="IGUANATEXSIZE" val="2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{\bf Note:} This leads to slight inaccuracy since after the&#10; averaging and\\ interpolation, the three vectors are not &#10;perpendicular to each other.  &#10;&#10;\end{document}"/>
  <p:tag name="IGUANATEXSIZE" val="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We ignore this since if the triangles are small, the error is small.&#10;&#10;\end{document}"/>
  <p:tag name="IGUANATEXSIZE" val="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texture coordinates of the vertices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How do we compute tangents and bitangent on a triangle?&#10;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red}{$\vec{T}$}&#10;&#10;\end{document}"/>
  <p:tag name="IGUANATEXSIZE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$\vec{N}$}&#10;&#10;\end{document}"/>
  <p:tag name="IGUANATEXSIZE" val="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\textcolor{dg}{$\vec{B}$}&#10;&#10;\end{document}"/>
  <p:tag name="IGUANATEXSIZE" val="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We have texture coordinates\\ at each vertex.&#10;&#10;\end{document}"/>
  <p:tag name="IGUANATEXSIZE" val="2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These are along $\vec{T}$ and $\vec{B}$.&#10;&#10;\end{document}"/>
  <p:tag name="IGUANATEXSIZE" val="2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We also know the positions\\ of the vertices.&#10;&#10;\end{document}"/>
  <p:tag name="IGUANATEXSIZE" val="2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From this we can figure out\\ $\vec{T}$ and $\vec{B}$.&#10;&#10;\end{document}"/>
  <p:tag name="IGUANATEXSIZE" val="2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red}{\bf Note that $\vec{T}$ and $\vec{B}$ need not&#10; be of unit length.}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\noindent&#10;\textcolor{blue}{\em&#10;This is how it would look if we put the\\&#10;entire texture in the plane of the triangle\\&#10;so that the texture coordinates at the\\ vertices match.&#10;}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exture Unit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They are as long as the length and height of the texture respectively.&#10;&#10;\end{document}"/>
  <p:tag name="IGUANATEXSIZE" val="2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Let\ \  $\vec{E}_1 = P_2 - P_1$&#10;&#10;\end{document}"/>
  <p:tag name="IGUANATEXSIZE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 $\vec{E}_2 = P_3 - P_2$&#10;&#10;\end{document}"/>
  <p:tag name="IGUANATEXSIZE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$\Delta U_1 = U_2 - U_1$&#10;&#10;\end{document}"/>
  <p:tag name="IGUANATEXSIZE" val="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$\Delta U_2 = U_3 - U_2$&#10;&#10;\end{document}"/>
  <p:tag name="IGUANATEXSIZE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$\Delta V_1 = V_2 - V_1$&#10;&#10;\end{document}"/>
  <p:tag name="IGUANATEXSIZE" val="2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$\Delta V_2 = V_3 - V_2$&#10;&#10;\end{document}"/>
  <p:tag name="IGUANATEXSIZE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$\vec{E}_1 = \Delta U_1 \vec{T} + \Delta V_1 \vec{B}$&#10;&#10;\end{document}"/>
  <p:tag name="IGUANATEXSIZE" val="2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$\vec{E}_2 = \Delta U_2 \vec{T} + \Delta V_2 \vec{B}$&#10;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ampler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\em &#10;two equations in two variables&#10;}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red}{$\vec{T}$}&#10;&#10;\end{document}"/>
  <p:tag name="IGUANATEXSIZE" val="2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\textcolor{dg}{$\vec{B}$}&#10;&#10;\end{document}"/>
  <p:tag name="IGUANATEXSIZE" val="2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$\vec{E}_1 = \Delta U_1 \vec{T} + \Delta V_1 \vec{B}$&#10;&#10;\end{document}"/>
  <p:tag name="IGUANATEXSIZE" val="2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\definecolor{dg}{rgb}{0.0, 0.5, 0.0}&#10;&#10;\begin{document}\noindent&#10;$\vec{E}_2 = \Delta U_2 \vec{T} + \Delta V_2 \vec{B}$&#10;&#10;\end{document}"/>
  <p:tag name="IGUANATEXSIZE" val="2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Expanding to three coordinates:&#10;&#10;\end{document}"/>
  <p:tag name="IGUANATEXSIZE" val="2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In matrix notation:&#10;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Normal Mapping}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$\implies$&#10;&#10;\end{document}"/>
  <p:tag name="IGUANATEXSIZE" val="2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 w="25400"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13463</TotalTime>
  <Words>1</Words>
  <Application>Microsoft Office PowerPoint</Application>
  <PresentationFormat>On-screen Show (4:3)</PresentationFormat>
  <Paragraphs>1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1132</cp:revision>
  <dcterms:created xsi:type="dcterms:W3CDTF">2014-01-26T12:33:15Z</dcterms:created>
  <dcterms:modified xsi:type="dcterms:W3CDTF">2016-11-07T13:27:36Z</dcterms:modified>
</cp:coreProperties>
</file>